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4" r:id="rId8"/>
    <p:sldId id="262" r:id="rId9"/>
    <p:sldId id="273" r:id="rId10"/>
    <p:sldId id="275" r:id="rId11"/>
    <p:sldId id="276" r:id="rId12"/>
    <p:sldId id="268" r:id="rId13"/>
    <p:sldId id="269" r:id="rId14"/>
    <p:sldId id="270" r:id="rId15"/>
    <p:sldId id="278" r:id="rId16"/>
    <p:sldId id="279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Semi-Bold" panose="020B0604020202020204" charset="-18"/>
      <p:regular r:id="rId22"/>
    </p:embeddedFont>
    <p:embeddedFont>
      <p:font typeface="Playfair Display" panose="00000500000000000000" pitchFamily="2" charset="-18"/>
      <p:regular r:id="rId23"/>
      <p:bold r:id="rId24"/>
      <p:italic r:id="rId25"/>
      <p:boldItalic r:id="rId26"/>
    </p:embeddedFont>
    <p:embeddedFont>
      <p:font typeface="Playfair Display Bold" panose="00000800000000000000" charset="-1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37" autoAdjust="0"/>
  </p:normalViewPr>
  <p:slideViewPr>
    <p:cSldViewPr>
      <p:cViewPr varScale="1">
        <p:scale>
          <a:sx n="52" d="100"/>
          <a:sy n="52" d="100"/>
        </p:scale>
        <p:origin x="1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Nabór młodzieży do I klas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l-PL">
                <a:solidFill>
                  <a:schemeClr val="tx1"/>
                </a:solidFill>
              </a:rPr>
              <a:t>szkół ponadpodstawowych </a:t>
            </a:r>
          </a:p>
        </c:rich>
      </c:tx>
      <c:layout>
        <c:manualLayout>
          <c:xMode val="edge"/>
          <c:yMode val="edge"/>
          <c:x val="0.280968938340287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0017996707296143E-2"/>
          <c:y val="0.3360482888041943"/>
          <c:w val="0.91210848643919529"/>
          <c:h val="0.5430024371953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Liceum Ogólnokształcące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155</c:v>
                </c:pt>
                <c:pt idx="1">
                  <c:v>86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5-4A75-BEDC-75A141BD7C5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Technikum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217</c:v>
                </c:pt>
                <c:pt idx="1">
                  <c:v>103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5-4A75-BEDC-75A141BD7C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Branżowa Szkoła I stopnia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25-4A75-BEDC-75A141BD7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157</c:v>
                </c:pt>
                <c:pt idx="1">
                  <c:v>61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5-4A75-BEDC-75A141BD7C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08297768"/>
        <c:axId val="508299408"/>
      </c:barChart>
      <c:catAx>
        <c:axId val="508297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8299408"/>
        <c:crosses val="autoZero"/>
        <c:auto val="1"/>
        <c:lblAlgn val="ctr"/>
        <c:lblOffset val="100"/>
        <c:noMultiLvlLbl val="0"/>
      </c:catAx>
      <c:valAx>
        <c:axId val="508299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82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025939" y="3425364"/>
            <a:ext cx="6615703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pl-PL" sz="3200" spc="352" dirty="0">
                <a:solidFill>
                  <a:srgbClr val="628474"/>
                </a:solidFill>
                <a:latin typeface="Montserrat Semi-Bold"/>
              </a:rPr>
              <a:t>26</a:t>
            </a:r>
            <a:r>
              <a:rPr lang="en-US" sz="3200" spc="352" dirty="0">
                <a:solidFill>
                  <a:srgbClr val="628474"/>
                </a:solidFill>
                <a:latin typeface="Montserrat Semi-Bold"/>
              </a:rPr>
              <a:t> </a:t>
            </a:r>
            <a:r>
              <a:rPr lang="en-US" sz="3200" b="1" spc="352" dirty="0">
                <a:solidFill>
                  <a:srgbClr val="6284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PAŹDZIERNIKA</a:t>
            </a:r>
            <a:r>
              <a:rPr lang="en-US" sz="3200" spc="352" dirty="0">
                <a:solidFill>
                  <a:srgbClr val="628474"/>
                </a:solidFill>
                <a:latin typeface="Montserrat Semi-Bold"/>
              </a:rPr>
              <a:t> 202</a:t>
            </a:r>
            <a:r>
              <a:rPr lang="pl-PL" sz="3200" spc="352" dirty="0">
                <a:solidFill>
                  <a:srgbClr val="628474"/>
                </a:solidFill>
                <a:latin typeface="Montserrat Semi-Bold"/>
              </a:rPr>
              <a:t>2</a:t>
            </a:r>
            <a:r>
              <a:rPr lang="en-US" sz="3200" spc="352" dirty="0">
                <a:solidFill>
                  <a:srgbClr val="628474"/>
                </a:solidFill>
                <a:latin typeface="Montserrat Semi-Bold"/>
              </a:rPr>
              <a:t> R. </a:t>
            </a:r>
          </a:p>
        </p:txBody>
      </p:sp>
      <p:sp>
        <p:nvSpPr>
          <p:cNvPr id="3" name="AutoShape 3"/>
          <p:cNvSpPr/>
          <p:nvPr/>
        </p:nvSpPr>
        <p:spPr>
          <a:xfrm>
            <a:off x="3097452" y="1028700"/>
            <a:ext cx="14161848" cy="8229600"/>
          </a:xfrm>
          <a:prstGeom prst="rect">
            <a:avLst/>
          </a:prstGeom>
          <a:solidFill>
            <a:srgbClr val="628474"/>
          </a:solidFill>
        </p:spPr>
      </p:sp>
      <p:sp>
        <p:nvSpPr>
          <p:cNvPr id="4" name="AutoShape 4"/>
          <p:cNvSpPr/>
          <p:nvPr/>
        </p:nvSpPr>
        <p:spPr>
          <a:xfrm>
            <a:off x="1261262" y="7357989"/>
            <a:ext cx="9793" cy="4834351"/>
          </a:xfrm>
          <a:prstGeom prst="rect">
            <a:avLst/>
          </a:prstGeom>
          <a:solidFill>
            <a:srgbClr val="628474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97452" y="2532818"/>
            <a:ext cx="4479208" cy="5869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83432" y="3112142"/>
            <a:ext cx="3907248" cy="47110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6660" y="1039092"/>
            <a:ext cx="10748277" cy="82192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13597" y="1640767"/>
            <a:ext cx="10674403" cy="631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5"/>
              </a:lnSpc>
            </a:pPr>
            <a:endParaRPr dirty="0"/>
          </a:p>
          <a:p>
            <a:pPr algn="ctr">
              <a:lnSpc>
                <a:spcPts val="7434"/>
              </a:lnSpc>
            </a:pPr>
            <a:r>
              <a:rPr lang="en-US" sz="4200" b="1" spc="462" dirty="0">
                <a:solidFill>
                  <a:srgbClr val="F8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INFORMACJA </a:t>
            </a:r>
          </a:p>
          <a:p>
            <a:pPr algn="ctr">
              <a:lnSpc>
                <a:spcPts val="7434"/>
              </a:lnSpc>
            </a:pPr>
            <a:r>
              <a:rPr lang="en-US" sz="4200" b="1" spc="462" dirty="0">
                <a:solidFill>
                  <a:srgbClr val="F8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 REALIZACJI ZADAŃ OŚWIATOWYCH </a:t>
            </a:r>
          </a:p>
          <a:p>
            <a:pPr algn="ctr">
              <a:lnSpc>
                <a:spcPts val="7434"/>
              </a:lnSpc>
            </a:pPr>
            <a:r>
              <a:rPr lang="en-US" sz="4200" b="1" spc="462" dirty="0">
                <a:solidFill>
                  <a:srgbClr val="F8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POWIECIE </a:t>
            </a:r>
          </a:p>
          <a:p>
            <a:pPr algn="ctr">
              <a:lnSpc>
                <a:spcPts val="7434"/>
              </a:lnSpc>
            </a:pPr>
            <a:r>
              <a:rPr lang="en-US" sz="4200" b="1" spc="462" dirty="0">
                <a:solidFill>
                  <a:srgbClr val="F8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GOLUBSKO-DOBRZYŃSKIM</a:t>
            </a:r>
          </a:p>
          <a:p>
            <a:pPr algn="ctr">
              <a:lnSpc>
                <a:spcPts val="7434"/>
              </a:lnSpc>
              <a:spcBef>
                <a:spcPct val="0"/>
              </a:spcBef>
            </a:pPr>
            <a:r>
              <a:rPr lang="en-US" sz="4200" b="1" spc="462" dirty="0">
                <a:solidFill>
                  <a:srgbClr val="F8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ZA ROK SZKOLNY </a:t>
            </a:r>
            <a:r>
              <a:rPr lang="pl-PL" sz="4200" b="1" spc="462" dirty="0">
                <a:solidFill>
                  <a:srgbClr val="F8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2021/2022</a:t>
            </a:r>
            <a:endParaRPr lang="en-US" sz="4200" b="1" spc="462" dirty="0">
              <a:solidFill>
                <a:srgbClr val="F8F5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453061" y="-6096356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855649"/>
            <a:ext cx="857591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pl-PL" sz="4200" spc="168" dirty="0">
                <a:solidFill>
                  <a:srgbClr val="F4F8F3"/>
                </a:solidFill>
                <a:latin typeface="Playfair Display"/>
              </a:rPr>
              <a:t>Nabór do klas pierwszych </a:t>
            </a:r>
            <a:endParaRPr lang="en-US" sz="4200" spc="168" dirty="0">
              <a:solidFill>
                <a:srgbClr val="F4F8F3"/>
              </a:solidFill>
              <a:latin typeface="Playfair Display Bold"/>
            </a:endParaRP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9C740BB6-8CB2-E5D0-86AD-CBD3B6E04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13054"/>
              </p:ext>
            </p:extLst>
          </p:nvPr>
        </p:nvGraphicFramePr>
        <p:xfrm>
          <a:off x="1006929" y="3465328"/>
          <a:ext cx="16247772" cy="532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5334" imgH="1952870" progId="Word.Document.12">
                  <p:embed/>
                </p:oleObj>
              </mc:Choice>
              <mc:Fallback>
                <p:oleObj name="Document" r:id="rId2" imgW="5955334" imgH="1952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6929" y="3465328"/>
                        <a:ext cx="16247772" cy="5327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93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453061" y="-6096356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855649"/>
            <a:ext cx="857591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pl-PL" sz="4200" spc="168" dirty="0">
                <a:solidFill>
                  <a:srgbClr val="F4F8F3"/>
                </a:solidFill>
                <a:latin typeface="Playfair Display"/>
              </a:rPr>
              <a:t>Nabór do klas pierwszych </a:t>
            </a:r>
            <a:endParaRPr lang="en-US" sz="4200" spc="168" dirty="0">
              <a:solidFill>
                <a:srgbClr val="F4F8F3"/>
              </a:solidFill>
              <a:latin typeface="Playfair Display Bold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F2BE2EA-4522-B061-67B2-FE5689214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627596"/>
              </p:ext>
            </p:extLst>
          </p:nvPr>
        </p:nvGraphicFramePr>
        <p:xfrm>
          <a:off x="457200" y="2801953"/>
          <a:ext cx="16078200" cy="662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408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7275" y="961360"/>
            <a:ext cx="6813641" cy="1852619"/>
            <a:chOff x="0" y="0"/>
            <a:chExt cx="9084854" cy="2470158"/>
          </a:xfrm>
        </p:grpSpPr>
        <p:sp>
          <p:nvSpPr>
            <p:cNvPr id="3" name="TextBox 3"/>
            <p:cNvSpPr txBox="1"/>
            <p:nvPr/>
          </p:nvSpPr>
          <p:spPr>
            <a:xfrm>
              <a:off x="4" y="-10160"/>
              <a:ext cx="9084851" cy="96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15803"/>
              <a:ext cx="9084851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90943" y="323185"/>
            <a:ext cx="1800122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pl-PL" sz="4200" b="1" spc="16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Działania podejmowane przez szkoły nakierowane na kształcenie uczniów ze specjalnymi potrzebami edukacyjnymi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7086" y="2103562"/>
            <a:ext cx="18090914" cy="7982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5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2021/2022 w szkołach ogólnodostępnych, dla których organem prowadzącym jest Powiat Golubsko-Dobrzyński kształciło się 31 uczniów z orzeczeniem                   o potrzebie kształcenia specjalnego. Ponadto czterech uczniów realizowało zindywidualizowaną ścieżkę kształcenia. </a:t>
            </a:r>
          </a:p>
          <a:p>
            <a:pPr algn="ctr">
              <a:lnSpc>
                <a:spcPct val="150000"/>
              </a:lnSpc>
            </a:pPr>
            <a:r>
              <a:rPr lang="pl-PL" sz="35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zaleceniami poradni psychologiczno-pedagogicznych z uczniami posiadającymi stosowne orzeczenie lub opinię realizowane były zajęcia rewalidacyjne, zajęcia dydaktyczno-wyrównawcze oraz zajęcia korekcyjno-kompensacyjne. Szkoły prowadziły także koła zainteresowań z przeznaczeniem dla  uczniów zdolnych.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l-PL" sz="35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podejmowane przez szkoły umożliwiały uczniom korzystanie z pomocy psychologiczno-pedagogicznej i specjalnych form pracy dydaktycznej</a:t>
            </a:r>
            <a:r>
              <a:rPr lang="en-US" sz="35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657" y="37458"/>
            <a:ext cx="17314408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pl-PL" sz="4200" spc="168" dirty="0">
                <a:solidFill>
                  <a:srgbClr val="000000"/>
                </a:solidFill>
                <a:latin typeface="Playfair Display"/>
              </a:rPr>
              <a:t>Wyniki nadzoru pedagogicznego sprawowanego przez Kuratora Oświaty oraz Ministra Kultury i Dziedzictwa Narodowego                                    w przypadku szkół artystycznych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0295" y="2220821"/>
            <a:ext cx="18027409" cy="1191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49580" algn="ctr" fontAlgn="base">
              <a:lnSpc>
                <a:spcPct val="115000"/>
              </a:lnSpc>
              <a:spcAft>
                <a:spcPts val="1000"/>
              </a:spcAft>
            </a:pPr>
            <a:r>
              <a:rPr lang="pl-PL" sz="32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 dniach 24-28 września 2021 r. w Specjalnym Ośrodku Szkolno-Wychowawczym w Wielgiem przeprowadzona została kontrola doraźna przez Wizytatora Kujawsko-Pomorskiego Kuratorium Oświaty                     w Toruniu. Kontrola dotyczyła prawidłowości wykonywania przez dyrektora zadań w zakresie nadzoru pedagogicznego w roku szkolnym 2019/2020, 2020/2021 oraz roku  szkolnego 2021/2022 do dnia przeprowadzenia kontroli. W ramach przeprowadzonej kontroli  nie stwierdzono 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nieprawidłowości oraz uchybień.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ctr" fontAlgn="base">
              <a:lnSpc>
                <a:spcPct val="115000"/>
              </a:lnSpc>
              <a:spcAft>
                <a:spcPts val="10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dniu 22 listopada 2021 r. w Zespole Szkół nr 3 w Golubiu-Dobrzyniu </a:t>
            </a:r>
            <a:r>
              <a:rPr lang="pl-PL" sz="32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przeprowadzona została kontrola doraźna przez Wizytatora Kujawsko-Pomorskiego Kuratorium Oświaty w Toruniu. Kontrola dotyczyła 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prawidłowości realizacji kompetencji stanowiących i opiniujących rady pedagogicznej. W ramach przeprowadzonej kontroli nie wskazano nieprawidłowości oraz uchybień.</a:t>
            </a:r>
            <a:endParaRPr lang="pl-P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28600" algn="ctr">
              <a:lnSpc>
                <a:spcPct val="115000"/>
              </a:lnSpc>
              <a:spcAft>
                <a:spcPts val="10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W dniach 1-2 grudnia 2021 r. kontrolę z ramienia Ministra Kultury i Dziedzictwa Narodowego w Publicznej Szkole I stopnia w Golubiu-Dobrzyniu przeprowadził Wizytator Centrum Edukacji Artystycznej. Kontrola swoim zakresem objęła szkolne plany nauczania, wykazując konieczność wdrożenia zaleceń pokontrolnych. Wszystkie zalecenia zostały przez dyrektora szkoły zrealizowane. </a:t>
            </a:r>
            <a:endParaRPr lang="pl-P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140"/>
              </a:lnSpc>
              <a:spcBef>
                <a:spcPct val="0"/>
              </a:spcBef>
            </a:pPr>
            <a:endParaRPr lang="en-US" sz="3450" spc="138" dirty="0">
              <a:solidFill>
                <a:srgbClr val="F4F8F3"/>
              </a:solidFill>
              <a:latin typeface="Playfair Display"/>
            </a:endParaRPr>
          </a:p>
          <a:p>
            <a:pPr algn="ctr">
              <a:lnSpc>
                <a:spcPts val="4140"/>
              </a:lnSpc>
              <a:spcBef>
                <a:spcPct val="0"/>
              </a:spcBef>
            </a:pPr>
            <a:endParaRPr lang="en-US" sz="3450" spc="138" dirty="0">
              <a:solidFill>
                <a:srgbClr val="F4F8F3"/>
              </a:solidFill>
              <a:latin typeface="Playfair Display"/>
            </a:endParaRPr>
          </a:p>
          <a:p>
            <a:pPr algn="ctr">
              <a:lnSpc>
                <a:spcPts val="4140"/>
              </a:lnSpc>
              <a:spcBef>
                <a:spcPct val="0"/>
              </a:spcBef>
            </a:pPr>
            <a:endParaRPr lang="en-US" sz="3450" spc="138" dirty="0">
              <a:solidFill>
                <a:srgbClr val="F4F8F3"/>
              </a:solidFill>
              <a:latin typeface="Playfair Display"/>
            </a:endParaRPr>
          </a:p>
          <a:p>
            <a:pPr algn="ctr">
              <a:lnSpc>
                <a:spcPts val="4140"/>
              </a:lnSpc>
              <a:spcBef>
                <a:spcPct val="0"/>
              </a:spcBef>
            </a:pPr>
            <a:endParaRPr lang="en-US" sz="3450" spc="138" dirty="0">
              <a:solidFill>
                <a:srgbClr val="F4F8F3"/>
              </a:solidFill>
              <a:latin typeface="Playfair Display"/>
            </a:endParaRPr>
          </a:p>
          <a:p>
            <a:pPr algn="ctr">
              <a:lnSpc>
                <a:spcPts val="4140"/>
              </a:lnSpc>
              <a:spcBef>
                <a:spcPct val="0"/>
              </a:spcBef>
            </a:pPr>
            <a:endParaRPr lang="en-US" sz="3450" spc="138" dirty="0">
              <a:solidFill>
                <a:srgbClr val="F4F8F3"/>
              </a:solidFill>
              <a:latin typeface="Playfair Display"/>
            </a:endParaRPr>
          </a:p>
          <a:p>
            <a:pPr algn="ctr">
              <a:lnSpc>
                <a:spcPts val="4140"/>
              </a:lnSpc>
              <a:spcBef>
                <a:spcPct val="0"/>
              </a:spcBef>
            </a:pPr>
            <a:r>
              <a:rPr lang="en-US" sz="3450" spc="138" dirty="0">
                <a:solidFill>
                  <a:srgbClr val="F4F8F3"/>
                </a:solidFill>
                <a:latin typeface="Playfair Display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58925"/>
            <a:ext cx="18288000" cy="876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Zakres działania powiatowych jednostek oświatowych jest bardzo zróżnicowany, od szkół i placówek specjalnych, poprzez szkoły ponadpodstawowe, szkoły muzyczne, po jednostkę realizującą zadania z zakresu poradnictwa psychologiczno-pedagogicznego. </a:t>
            </a:r>
            <a:endParaRPr lang="pl-PL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Głównym problemem w realizacji zadań edukacyjnych z jakim boryka się Powiat jest mniejsza, aniżeli oczekiwana, liczba uczniów w prowadzonych szkołach, co w zestawieniu ze sposobem naliczania przekazywanej przez Ministerstwo Edukacji i Nauki części oświatowej subwencji ogólnej dla Powiatu, utrudnia finansowanie tych zadań. Koszty stałe utrzymania szkół i placówek przy jednocześnie mniejszej, aniżeli oczekiwana, liczbie uczniów, powodują już od kilku lat problemy w zakresie zamknięcia budżetu przeznaczonego na oświatę                                        w ramach otrzymywanej subwencji oświatowej.</a:t>
            </a:r>
          </a:p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Istotną przeszkodą w dążeniu do optymalnej pod względem kosztowym i zadaniowym realizacji zadań oświatowych jest również problem niżu demograficznego, dotykającego także inne jednostki samorządu terytorialnego. Taki stan rzeczy wymusza konieczność podejmowania szeregu działań mających na celu uatrakcyjnienie i wzbogacenie oferty edukacyjnej, tak, by sprostać silnej konkurencji i minimalizować efekt spadku liczby uczniów.</a:t>
            </a:r>
          </a:p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endParaRPr lang="pl-P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81769" y="315821"/>
            <a:ext cx="8839031" cy="93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spc="25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81769" y="315821"/>
            <a:ext cx="8381831" cy="93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spc="25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543585-9EBB-B344-FADD-652B7D2899B4}"/>
              </a:ext>
            </a:extLst>
          </p:cNvPr>
          <p:cNvSpPr txBox="1"/>
          <p:nvPr/>
        </p:nvSpPr>
        <p:spPr>
          <a:xfrm>
            <a:off x="419100" y="1638300"/>
            <a:ext cx="17449800" cy="752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dokumentu wskazuje ponadto, że zauważalnie z roku na rok zwiększa się rola jaką odgrywa pomoc psychologiczno-pedagogiczna, świadczona zarówno przez Poradnię Psychologiczno-Pedagogiczną w Golubiu-Dobrzyniu, jak również poszczególne szkoły. Efektem tak zwanej „edukacji włączającej” jest malejąca liczba uczniów w szkołach specjalnych, na rzecz zwiększenia liczby uczniów posiadających orzeczenie o potrzebie kształcenia specjalnego w szkołach ogólnodostępnych. W tych przypadkach dyrektorzy szkół ponadpodstawowych zobligowani są do zapewnienia odpowiednich form nauczania uczniów ze szczególnymi potrzebami edukacyjnymi z uwzględnieniem zajęć rewalidacyjnych. </a:t>
            </a:r>
          </a:p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Mając na względzie zmieniające się realia kształcenia specjalnego z dniem 1 września 2021 r. działalność rozpoczęło Przedszkole Specjalne w Zespole Szkół nr 3 w Golubiu-Dobrzyniu, które zapewnia opiekę i wychowanie dla dzieci  z niepełnosprawnością  intelektualną w stopniu umiarkowanym lub znacznym, z niepełnosprawnościami sprzężonymi, z autyzmem, w tym z zespołem Aspergera oraz niepełnosprawnością ruchową. Decyzja ta wpłynęła na wzrost zainteresowania rodziców dzieci z niepełnosprawnościami tę formę edukacji przedszkolnej.</a:t>
            </a:r>
          </a:p>
        </p:txBody>
      </p:sp>
    </p:spTree>
    <p:extLst>
      <p:ext uri="{BB962C8B-B14F-4D97-AF65-F5344CB8AC3E}">
        <p14:creationId xmlns:p14="http://schemas.microsoft.com/office/powerpoint/2010/main" val="331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81769" y="315821"/>
            <a:ext cx="6950869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spc="256" dirty="0">
                <a:solidFill>
                  <a:srgbClr val="000000"/>
                </a:solidFill>
                <a:latin typeface="Playfair Display"/>
              </a:rPr>
              <a:t>PODSUMOWANIE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543585-9EBB-B344-FADD-652B7D2899B4}"/>
              </a:ext>
            </a:extLst>
          </p:cNvPr>
          <p:cNvSpPr txBox="1"/>
          <p:nvPr/>
        </p:nvSpPr>
        <p:spPr>
          <a:xfrm>
            <a:off x="419100" y="1638300"/>
            <a:ext cx="17449800" cy="7687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Przedstawiona informacja o stanie realizacji zadań oświatowych Powiatu Golubsko-Dobrzyńskiego jest doskonałym materiałem porównawczym i analitycznym, dotyczącym stanu organizacyjnego oraz procesów i przedsięwzięć realizowanych przez szkoły, placówki oraz samorząd powiatowy w zakresie oświaty. Przedstawiany corocznie materiał jest podstawą do formułowania wniosków i planowania działań do dalszej poprawy efektywności i jakości pracy szkół oraz placówek, dla których organem prowadzącym jest Powiat Golubsko-Dobrzyński. </a:t>
            </a:r>
          </a:p>
        </p:txBody>
      </p:sp>
    </p:spTree>
    <p:extLst>
      <p:ext uri="{BB962C8B-B14F-4D97-AF65-F5344CB8AC3E}">
        <p14:creationId xmlns:p14="http://schemas.microsoft.com/office/powerpoint/2010/main" val="12270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9673" y="713824"/>
            <a:ext cx="1408962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pl-PL" sz="7500" spc="300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 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786927" y="-6159760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TextBox 4"/>
          <p:cNvSpPr txBox="1"/>
          <p:nvPr/>
        </p:nvSpPr>
        <p:spPr>
          <a:xfrm>
            <a:off x="533400" y="1898128"/>
            <a:ext cx="17297400" cy="8014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pl-PL" sz="3200" spc="120" dirty="0">
              <a:solidFill>
                <a:srgbClr val="F4F8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4000" spc="120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Obowiązek sporządzenia i przedłożenia informacji o realizacji zadań oświatowych wynika z regulacji ustawy Prawo oświatowe, która stanowi,                    iż  Zarząd Powiatu, w terminie do dnia 31 października, przedstawia Radzie Powiatu informację o stanie realizacji zadań oświatowych za poprzedni rok szkolny, uwzględniając wyniki</a:t>
            </a:r>
          </a:p>
          <a:p>
            <a:pPr algn="ctr">
              <a:lnSpc>
                <a:spcPct val="150000"/>
              </a:lnSpc>
            </a:pPr>
            <a:r>
              <a:rPr lang="pl-PL" sz="4000" spc="120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egzaminu ósmoklasisty, egzaminu maturalnego i egzaminu zawodowego, </a:t>
            </a:r>
          </a:p>
          <a:p>
            <a:pPr algn="ctr">
              <a:lnSpc>
                <a:spcPct val="150000"/>
              </a:lnSpc>
            </a:pPr>
            <a:r>
              <a:rPr lang="pl-PL" sz="4000" spc="120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nadzoru pedagogicznego sprawowanego przez kuratora oświaty lub właściwego ministra ds. kultury.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3202" y="7186772"/>
            <a:ext cx="18554404" cy="3100228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3" name="AutoShape 3"/>
          <p:cNvSpPr/>
          <p:nvPr/>
        </p:nvSpPr>
        <p:spPr>
          <a:xfrm>
            <a:off x="1028700" y="1636587"/>
            <a:ext cx="17590875" cy="20794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AutoShape 4"/>
          <p:cNvSpPr/>
          <p:nvPr/>
        </p:nvSpPr>
        <p:spPr>
          <a:xfrm>
            <a:off x="1028700" y="1552560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5" name="AutoShape 5"/>
          <p:cNvSpPr/>
          <p:nvPr/>
        </p:nvSpPr>
        <p:spPr>
          <a:xfrm>
            <a:off x="6856574" y="1542163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6" name="AutoShape 6"/>
          <p:cNvSpPr/>
          <p:nvPr/>
        </p:nvSpPr>
        <p:spPr>
          <a:xfrm>
            <a:off x="12684449" y="1542163"/>
            <a:ext cx="219024" cy="209643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7" name="AutoShape 7"/>
          <p:cNvSpPr/>
          <p:nvPr/>
        </p:nvSpPr>
        <p:spPr>
          <a:xfrm rot="-5400000">
            <a:off x="-2853708" y="1136380"/>
            <a:ext cx="20651" cy="15201012"/>
          </a:xfrm>
          <a:prstGeom prst="rect">
            <a:avLst/>
          </a:prstGeom>
          <a:solidFill>
            <a:srgbClr val="62847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15745" b="16998"/>
          <a:stretch>
            <a:fillRect/>
          </a:stretch>
        </p:blipFill>
        <p:spPr>
          <a:xfrm>
            <a:off x="5161064" y="7771136"/>
            <a:ext cx="4870104" cy="23153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82250" y="7543800"/>
            <a:ext cx="8377050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spc="300" dirty="0">
                <a:solidFill>
                  <a:srgbClr val="628474"/>
                </a:solidFill>
                <a:latin typeface="Playfair Display"/>
              </a:rPr>
              <a:t>ROK </a:t>
            </a:r>
            <a:r>
              <a:rPr lang="en-US" sz="7500" spc="300" dirty="0">
                <a:solidFill>
                  <a:srgbClr val="6284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SZKOLNY</a:t>
            </a:r>
          </a:p>
          <a:p>
            <a:pPr algn="r">
              <a:lnSpc>
                <a:spcPts val="9000"/>
              </a:lnSpc>
            </a:pPr>
            <a:r>
              <a:rPr lang="pl-PL" sz="7500" spc="300" dirty="0">
                <a:solidFill>
                  <a:srgbClr val="628474"/>
                </a:solidFill>
                <a:latin typeface="Playfair Display"/>
              </a:rPr>
              <a:t>2021/2022</a:t>
            </a:r>
            <a:endParaRPr lang="en-US" sz="7500" spc="300" dirty="0">
              <a:solidFill>
                <a:srgbClr val="628474"/>
              </a:solidFill>
              <a:latin typeface="Playfair Displ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7725" y="256540"/>
            <a:ext cx="1583157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48" dirty="0">
                <a:solidFill>
                  <a:srgbClr val="545454"/>
                </a:solidFill>
                <a:latin typeface="Playfair Display Bold"/>
              </a:rPr>
              <a:t>WYKAZ SZKÓŁ I PLACÓWEK, DLA KTÓRYCH ORGANEM </a:t>
            </a:r>
            <a:r>
              <a:rPr lang="en-US" sz="3700" b="1" spc="148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PROWADZĄCYM</a:t>
            </a:r>
            <a:r>
              <a:rPr lang="en-US" sz="3700" spc="148" dirty="0">
                <a:solidFill>
                  <a:srgbClr val="545454"/>
                </a:solidFill>
                <a:latin typeface="Playfair Display Bold"/>
              </a:rPr>
              <a:t> JEST POWIAT GOLUBSKO-DOBRZYŃSKI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958308"/>
            <a:ext cx="16551958" cy="4820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nr 1 im. Anny Wazówny w Golubiu-Dobrzyniu </a:t>
            </a:r>
          </a:p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nr 2 w Golubiu-Dobrzyniu</a:t>
            </a:r>
          </a:p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nr 3 w Golubiu-Dobrzyniu</a:t>
            </a:r>
          </a:p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w Kowalewie Pomorskim</a:t>
            </a:r>
          </a:p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Specjalny Ośrodek Szkolno-Wychowawczy w Wielgiem </a:t>
            </a:r>
          </a:p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Publiczna Szkoła Muzyczna I stopnia w Golubiu-Dobrzyniu</a:t>
            </a:r>
          </a:p>
          <a:p>
            <a:pPr marL="820420" lvl="1" indent="-410210" algn="ctr">
              <a:lnSpc>
                <a:spcPts val="4560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Publiczna Szkoła Muzyczna I stopnia w Kowalewie Pomorskim</a:t>
            </a:r>
          </a:p>
          <a:p>
            <a:pPr marL="820420" lvl="1" indent="-410210" algn="ctr">
              <a:lnSpc>
                <a:spcPts val="6042"/>
              </a:lnSpc>
              <a:buFont typeface="Arial"/>
              <a:buChar char="•"/>
            </a:pPr>
            <a:r>
              <a:rPr lang="pl-PL" sz="3800" b="1" spc="152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Poradnia Psychologiczno-Pedagogiczna w Golubiu-Dobrzyniu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8539" y="1370249"/>
            <a:ext cx="908076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80"/>
              </a:lnSpc>
            </a:pPr>
            <a:r>
              <a:rPr lang="pl-PL" sz="6400" b="1" spc="256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Sieć szkół i placówek 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-120052" y="-5754007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36" name="TextBox 36"/>
          <p:cNvSpPr txBox="1"/>
          <p:nvPr/>
        </p:nvSpPr>
        <p:spPr>
          <a:xfrm>
            <a:off x="559517" y="2489074"/>
            <a:ext cx="1734748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pl-PL" sz="3200" spc="128" dirty="0">
                <a:solidFill>
                  <a:srgbClr val="F4F8F3"/>
                </a:solidFill>
                <a:latin typeface="Playfair Display"/>
              </a:rPr>
              <a:t>Liczba uczniów i słuchaczy szkół ponadpodstawowych wg stanu na 30 września 2021 r.  </a:t>
            </a:r>
          </a:p>
        </p:txBody>
      </p: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118B7DCF-2454-2ABD-37FB-67DE7D5AA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16460"/>
              </p:ext>
            </p:extLst>
          </p:nvPr>
        </p:nvGraphicFramePr>
        <p:xfrm>
          <a:off x="1918057" y="3049881"/>
          <a:ext cx="14236342" cy="7096648"/>
        </p:xfrm>
        <a:graphic>
          <a:graphicData uri="http://schemas.openxmlformats.org/drawingml/2006/table">
            <a:tbl>
              <a:tblPr firstRow="1" firstCol="1" bandRow="1"/>
              <a:tblGrid>
                <a:gridCol w="5733832">
                  <a:extLst>
                    <a:ext uri="{9D8B030D-6E8A-4147-A177-3AD203B41FA5}">
                      <a16:colId xmlns:a16="http://schemas.microsoft.com/office/drawing/2014/main" val="1190205343"/>
                    </a:ext>
                  </a:extLst>
                </a:gridCol>
                <a:gridCol w="2338229">
                  <a:extLst>
                    <a:ext uri="{9D8B030D-6E8A-4147-A177-3AD203B41FA5}">
                      <a16:colId xmlns:a16="http://schemas.microsoft.com/office/drawing/2014/main" val="1837766212"/>
                    </a:ext>
                  </a:extLst>
                </a:gridCol>
                <a:gridCol w="1913775">
                  <a:extLst>
                    <a:ext uri="{9D8B030D-6E8A-4147-A177-3AD203B41FA5}">
                      <a16:colId xmlns:a16="http://schemas.microsoft.com/office/drawing/2014/main" val="2151670870"/>
                    </a:ext>
                  </a:extLst>
                </a:gridCol>
                <a:gridCol w="2125253">
                  <a:extLst>
                    <a:ext uri="{9D8B030D-6E8A-4147-A177-3AD203B41FA5}">
                      <a16:colId xmlns:a16="http://schemas.microsoft.com/office/drawing/2014/main" val="2214340531"/>
                    </a:ext>
                  </a:extLst>
                </a:gridCol>
                <a:gridCol w="2125253">
                  <a:extLst>
                    <a:ext uri="{9D8B030D-6E8A-4147-A177-3AD203B41FA5}">
                      <a16:colId xmlns:a16="http://schemas.microsoft.com/office/drawing/2014/main" val="1586258108"/>
                    </a:ext>
                  </a:extLst>
                </a:gridCol>
              </a:tblGrid>
              <a:tr h="44001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Niepubliczne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769128"/>
                  </a:ext>
                </a:extLst>
              </a:tr>
              <a:tr h="17080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uczniów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uczniów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8784"/>
                  </a:ext>
                </a:extLst>
              </a:tr>
              <a:tr h="5581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 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57482"/>
                  </a:ext>
                </a:extLst>
              </a:tr>
              <a:tr h="90749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36456"/>
                  </a:ext>
                </a:extLst>
              </a:tr>
              <a:tr h="90749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 dla Dorosłych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89382"/>
                  </a:ext>
                </a:extLst>
              </a:tr>
              <a:tr h="5581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Branżowa Szkoła I stopnia 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441822"/>
                  </a:ext>
                </a:extLst>
              </a:tr>
              <a:tr h="44001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Branżowa Szkoła II stopnia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39131"/>
                  </a:ext>
                </a:extLst>
              </a:tr>
              <a:tr h="13749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pl-PL" sz="28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185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8539" y="1370249"/>
            <a:ext cx="908076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80"/>
              </a:lnSpc>
            </a:pPr>
            <a:r>
              <a:rPr lang="pl-PL" sz="6400" spc="256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Sieć</a:t>
            </a:r>
            <a:r>
              <a:rPr lang="pl-PL" sz="6400" spc="256" dirty="0">
                <a:solidFill>
                  <a:srgbClr val="F4F8F3"/>
                </a:solidFill>
                <a:latin typeface="Playfair Display Bold"/>
              </a:rPr>
              <a:t> szkół i placówek</a:t>
            </a:r>
            <a:r>
              <a:rPr lang="pl-PL" sz="6400" spc="256" dirty="0">
                <a:solidFill>
                  <a:srgbClr val="F4F8F3"/>
                </a:solidFill>
                <a:latin typeface="Playfair Display"/>
              </a:rPr>
              <a:t> 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-120052" y="-5754007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36" name="TextBox 36"/>
          <p:cNvSpPr txBox="1"/>
          <p:nvPr/>
        </p:nvSpPr>
        <p:spPr>
          <a:xfrm>
            <a:off x="559517" y="2489074"/>
            <a:ext cx="1704268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pl-PL" sz="3200" spc="128" dirty="0">
                <a:solidFill>
                  <a:srgbClr val="F4F8F3"/>
                </a:solidFill>
                <a:latin typeface="Playfair Display"/>
              </a:rPr>
              <a:t>Liczba uczniów i wychowanków szkół specjalnych wg stanu na 30 września 2021 r.  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CBC68B21-BB0E-366C-D917-623730C1F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12506"/>
              </p:ext>
            </p:extLst>
          </p:nvPr>
        </p:nvGraphicFramePr>
        <p:xfrm>
          <a:off x="1600200" y="3314700"/>
          <a:ext cx="14377469" cy="725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5334" imgH="3005025" progId="Word.Document.12">
                  <p:embed/>
                </p:oleObj>
              </mc:Choice>
              <mc:Fallback>
                <p:oleObj name="Document" r:id="rId2" imgW="5955334" imgH="3005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3314700"/>
                        <a:ext cx="14377469" cy="725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7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8539" y="1370249"/>
            <a:ext cx="9080761" cy="92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80"/>
              </a:lnSpc>
            </a:pPr>
            <a:r>
              <a:rPr lang="pl-PL" sz="6400" spc="256" dirty="0">
                <a:solidFill>
                  <a:srgbClr val="F4F8F3"/>
                </a:solidFill>
                <a:latin typeface="Playfair Display Bold"/>
              </a:rPr>
              <a:t>Sieć </a:t>
            </a:r>
            <a:r>
              <a:rPr lang="pl-PL" sz="6400" spc="256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r>
              <a:rPr lang="pl-PL" sz="6400" spc="256" dirty="0">
                <a:solidFill>
                  <a:srgbClr val="F4F8F3"/>
                </a:solidFill>
                <a:latin typeface="Playfair Display Bold"/>
              </a:rPr>
              <a:t> i placówek</a:t>
            </a:r>
            <a:r>
              <a:rPr lang="pl-PL" sz="6400" spc="256" dirty="0">
                <a:solidFill>
                  <a:srgbClr val="F4F8F3"/>
                </a:solidFill>
                <a:latin typeface="Playfair Display"/>
              </a:rPr>
              <a:t> 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-120052" y="-5754007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36" name="TextBox 36"/>
          <p:cNvSpPr txBox="1"/>
          <p:nvPr/>
        </p:nvSpPr>
        <p:spPr>
          <a:xfrm>
            <a:off x="559517" y="2489074"/>
            <a:ext cx="1704268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pl-PL" sz="3200" spc="128" dirty="0">
                <a:solidFill>
                  <a:srgbClr val="F4F8F3"/>
                </a:solidFill>
                <a:latin typeface="Playfair Display"/>
              </a:rPr>
              <a:t>Liczba uczniów szkół muzycznych wg stanu na 30 września 2021 r.  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026BD366-7396-CFF6-C2CE-02A1C7ADD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08982"/>
              </p:ext>
            </p:extLst>
          </p:nvPr>
        </p:nvGraphicFramePr>
        <p:xfrm>
          <a:off x="1905000" y="4629150"/>
          <a:ext cx="15141455" cy="270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5334" imgH="1062251" progId="Word.Document.12">
                  <p:embed/>
                </p:oleObj>
              </mc:Choice>
              <mc:Fallback>
                <p:oleObj name="Document" r:id="rId2" imgW="5955334" imgH="1062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4629150"/>
                        <a:ext cx="15141455" cy="270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71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8539" y="1370249"/>
            <a:ext cx="908076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80"/>
              </a:lnSpc>
            </a:pPr>
            <a:r>
              <a:rPr lang="pl-PL" sz="6400" spc="256" dirty="0">
                <a:solidFill>
                  <a:srgbClr val="F4F8F3"/>
                </a:solidFill>
                <a:latin typeface="Playfair Display Bold"/>
              </a:rPr>
              <a:t>Sieć </a:t>
            </a:r>
            <a:r>
              <a:rPr lang="pl-PL" sz="6400" spc="256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r>
              <a:rPr lang="pl-PL" sz="6400" spc="256" dirty="0">
                <a:solidFill>
                  <a:srgbClr val="F4F8F3"/>
                </a:solidFill>
                <a:latin typeface="Playfair Display Bold"/>
              </a:rPr>
              <a:t> i placówek</a:t>
            </a:r>
            <a:r>
              <a:rPr lang="pl-PL" sz="6400" spc="256" dirty="0">
                <a:solidFill>
                  <a:srgbClr val="F4F8F3"/>
                </a:solidFill>
                <a:latin typeface="Playfair Display"/>
              </a:rPr>
              <a:t> 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-120052" y="-5754007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664D70-3154-2E51-E08D-86073F527913}"/>
              </a:ext>
            </a:extLst>
          </p:cNvPr>
          <p:cNvSpPr txBox="1"/>
          <p:nvPr/>
        </p:nvSpPr>
        <p:spPr>
          <a:xfrm>
            <a:off x="1317171" y="3467100"/>
            <a:ext cx="15963900" cy="584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dzień 30 września 2021 r. w szkołach prowadzonych przez Powiat Golubsko-Dobrzyński naukę pobierało 1342 uczniów, co w porównaniu                    z rokiem szkolnym 2020/2021 stanowi wzrost o 29 uczniów. </a:t>
            </a:r>
            <a:endParaRPr lang="pl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W szkołach ponadpodstawowych w 46 oddziałach naukę pobiera łącznie 1052 uczniów, co wskazuje średnią liczebność oddziału na poziomie                               23 uczniów. W szkołach tych naukę pobiera 31 uczniów z orzeczeniem                                o potrzebie kształcenia specjalnego, dla których szkoły zapewniają zajęcia rewalidacyjne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1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453061" y="-6096356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855649"/>
            <a:ext cx="857591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pl-PL" sz="4200" spc="168" dirty="0">
                <a:solidFill>
                  <a:srgbClr val="F4F8F3"/>
                </a:solidFill>
                <a:latin typeface="Playfair Display"/>
              </a:rPr>
              <a:t>S</a:t>
            </a:r>
            <a:r>
              <a:rPr lang="pl-PL" sz="4200" spc="168" dirty="0">
                <a:solidFill>
                  <a:srgbClr val="F4F8F3"/>
                </a:solidFill>
                <a:latin typeface="Playfair Display Bold"/>
              </a:rPr>
              <a:t>truktura kadry pedagogicznej w szkołach i </a:t>
            </a:r>
            <a:r>
              <a:rPr lang="pl-PL" sz="4200" spc="168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placówkach</a:t>
            </a:r>
            <a:r>
              <a:rPr lang="pl-PL" sz="4200" spc="168" dirty="0">
                <a:solidFill>
                  <a:srgbClr val="F4F8F3"/>
                </a:solidFill>
                <a:latin typeface="Playfair Display Bold"/>
              </a:rPr>
              <a:t> 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4681125-9D8E-C876-429B-90A5926CC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67173"/>
              </p:ext>
            </p:extLst>
          </p:nvPr>
        </p:nvGraphicFramePr>
        <p:xfrm>
          <a:off x="2667000" y="2173303"/>
          <a:ext cx="14249400" cy="838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5334" imgH="5223638" progId="Word.Document.12">
                  <p:embed/>
                </p:oleObj>
              </mc:Choice>
              <mc:Fallback>
                <p:oleObj name="Document" r:id="rId2" imgW="5955334" imgH="5223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0" y="2173303"/>
                        <a:ext cx="14249400" cy="838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453061" y="-6096356"/>
            <a:ext cx="20651" cy="15201012"/>
          </a:xfrm>
          <a:prstGeom prst="rect">
            <a:avLst/>
          </a:prstGeom>
          <a:solidFill>
            <a:srgbClr val="F4F8F3"/>
          </a:solidFill>
        </p:spPr>
      </p:sp>
      <p:sp>
        <p:nvSpPr>
          <p:cNvPr id="4" name="TextBox 4"/>
          <p:cNvSpPr txBox="1"/>
          <p:nvPr/>
        </p:nvSpPr>
        <p:spPr>
          <a:xfrm>
            <a:off x="762000" y="855649"/>
            <a:ext cx="9566519" cy="1276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pl-PL" sz="4200" b="1" spc="168" dirty="0">
                <a:solidFill>
                  <a:srgbClr val="F4F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kadry pedagogicznej                 w szkołach i placówkach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30093A-9E47-DA6C-F369-9FACDAAD8461}"/>
              </a:ext>
            </a:extLst>
          </p:cNvPr>
          <p:cNvSpPr txBox="1"/>
          <p:nvPr/>
        </p:nvSpPr>
        <p:spPr>
          <a:xfrm>
            <a:off x="304800" y="3314700"/>
            <a:ext cx="17678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5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szkołach prowadzonych przez Powiat Golubsko-Dobrzyński zatrudnionych jest łącznie 226 nauczycieli - 163 nauczycieli w pełnym wymiarze zatrudnienia (zmniejszenie o 2 nauczycieli                                                               w porównaniu z rokiem szkolnym 2020/2021) oraz 63 nauczycieli                                 w niepełnym wymiarze zatrudnienia                                                                                                                      (wzrost o 1 nauczyciela w porównaniu z rokiem szkolnym 2020/2021).</a:t>
            </a:r>
          </a:p>
          <a:p>
            <a:pPr algn="ctr"/>
            <a:r>
              <a:rPr lang="pl-PL" sz="4500" dirty="0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45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szkołach prowadzonych przez Powiat Golubsko-Dobrzyński zatrudnionych jest 54 pracowników niepedagogicznych                                                                                                                                                                                   </a:t>
            </a:r>
            <a:endParaRPr lang="pl-PL" sz="4500" dirty="0"/>
          </a:p>
        </p:txBody>
      </p:sp>
    </p:spTree>
    <p:extLst>
      <p:ext uri="{BB962C8B-B14F-4D97-AF65-F5344CB8AC3E}">
        <p14:creationId xmlns:p14="http://schemas.microsoft.com/office/powerpoint/2010/main" val="254170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1110</Words>
  <Application>Microsoft Office PowerPoint</Application>
  <PresentationFormat>Niestandardowy</PresentationFormat>
  <Paragraphs>106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Calibri</vt:lpstr>
      <vt:lpstr>Times New Roman</vt:lpstr>
      <vt:lpstr>Playfair Display Bold</vt:lpstr>
      <vt:lpstr>Arial</vt:lpstr>
      <vt:lpstr>Playfair Display</vt:lpstr>
      <vt:lpstr>Montserrat Semi-Bold</vt:lpstr>
      <vt:lpstr>Office Theme</vt:lpstr>
      <vt:lpstr>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sierpnia 2020 r.</dc:title>
  <dc:creator>Aga</dc:creator>
  <cp:lastModifiedBy>admin@StarostwoPowiatowe.onmicrosoft.com</cp:lastModifiedBy>
  <cp:revision>10</cp:revision>
  <dcterms:created xsi:type="dcterms:W3CDTF">2006-08-16T00:00:00Z</dcterms:created>
  <dcterms:modified xsi:type="dcterms:W3CDTF">2022-10-26T11:56:09Z</dcterms:modified>
  <dc:identifier>DAEHxPWwZgA</dc:identifier>
</cp:coreProperties>
</file>